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312" r:id="rId2"/>
    <p:sldId id="326" r:id="rId3"/>
    <p:sldId id="400" r:id="rId4"/>
    <p:sldId id="289" r:id="rId5"/>
    <p:sldId id="401" r:id="rId6"/>
    <p:sldId id="336" r:id="rId7"/>
    <p:sldId id="317" r:id="rId8"/>
    <p:sldId id="399" r:id="rId9"/>
    <p:sldId id="398" r:id="rId10"/>
    <p:sldId id="405" r:id="rId11"/>
    <p:sldId id="404" r:id="rId12"/>
    <p:sldId id="403" r:id="rId13"/>
    <p:sldId id="402" r:id="rId14"/>
    <p:sldId id="327" r:id="rId15"/>
    <p:sldId id="328" r:id="rId16"/>
    <p:sldId id="329" r:id="rId17"/>
    <p:sldId id="330" r:id="rId18"/>
    <p:sldId id="331" r:id="rId19"/>
    <p:sldId id="324" r:id="rId20"/>
    <p:sldId id="335" r:id="rId21"/>
    <p:sldId id="323" r:id="rId22"/>
  </p:sldIdLst>
  <p:sldSz cx="9144000" cy="6858000" type="screen4x3"/>
  <p:notesSz cx="7102475" cy="102346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94215" autoAdjust="0"/>
  </p:normalViewPr>
  <p:slideViewPr>
    <p:cSldViewPr snapToGrid="0">
      <p:cViewPr>
        <p:scale>
          <a:sx n="77" d="100"/>
          <a:sy n="77" d="100"/>
        </p:scale>
        <p:origin x="-118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022F1-F4F8-431D-8F31-9CED82231817}" type="datetimeFigureOut">
              <a:rPr lang="uk-UA" smtClean="0"/>
              <a:t>19.09.2017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725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03D72-8D65-4A09-8D02-622F28E6BCE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7192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B29DC-6E0C-4335-BFA0-7FD9706E0F4E}" type="slidenum">
              <a:rPr lang="uk-UA" smtClean="0"/>
              <a:pPr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142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C970-E3DB-4146-B424-8EA7748C732A}" type="datetimeFigureOut">
              <a:rPr lang="uk-UA" smtClean="0"/>
              <a:pPr/>
              <a:t>19.09.2017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BAA7-D465-444B-952E-662BB490AD8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0346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C970-E3DB-4146-B424-8EA7748C732A}" type="datetimeFigureOut">
              <a:rPr lang="uk-UA" smtClean="0"/>
              <a:pPr/>
              <a:t>19.09.2017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BAA7-D465-444B-952E-662BB490AD8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4511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C970-E3DB-4146-B424-8EA7748C732A}" type="datetimeFigureOut">
              <a:rPr lang="uk-UA" smtClean="0"/>
              <a:pPr/>
              <a:t>19.09.2017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BAA7-D465-444B-952E-662BB490AD8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6197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C970-E3DB-4146-B424-8EA7748C732A}" type="datetimeFigureOut">
              <a:rPr lang="uk-UA" smtClean="0"/>
              <a:pPr/>
              <a:t>19.09.2017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BAA7-D465-444B-952E-662BB490AD8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751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C970-E3DB-4146-B424-8EA7748C732A}" type="datetimeFigureOut">
              <a:rPr lang="uk-UA" smtClean="0"/>
              <a:pPr/>
              <a:t>19.09.2017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BAA7-D465-444B-952E-662BB490AD8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7192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C970-E3DB-4146-B424-8EA7748C732A}" type="datetimeFigureOut">
              <a:rPr lang="uk-UA" smtClean="0"/>
              <a:pPr/>
              <a:t>19.09.2017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BAA7-D465-444B-952E-662BB490AD8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7398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C970-E3DB-4146-B424-8EA7748C732A}" type="datetimeFigureOut">
              <a:rPr lang="uk-UA" smtClean="0"/>
              <a:pPr/>
              <a:t>19.09.2017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BAA7-D465-444B-952E-662BB490AD8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2306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C970-E3DB-4146-B424-8EA7748C732A}" type="datetimeFigureOut">
              <a:rPr lang="uk-UA" smtClean="0"/>
              <a:pPr/>
              <a:t>19.09.2017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BAA7-D465-444B-952E-662BB490AD8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559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C970-E3DB-4146-B424-8EA7748C732A}" type="datetimeFigureOut">
              <a:rPr lang="uk-UA" smtClean="0"/>
              <a:pPr/>
              <a:t>19.09.2017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BAA7-D465-444B-952E-662BB490AD8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406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C970-E3DB-4146-B424-8EA7748C732A}" type="datetimeFigureOut">
              <a:rPr lang="uk-UA" smtClean="0"/>
              <a:pPr/>
              <a:t>19.09.2017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BAA7-D465-444B-952E-662BB490AD8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545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C970-E3DB-4146-B424-8EA7748C732A}" type="datetimeFigureOut">
              <a:rPr lang="uk-UA" smtClean="0"/>
              <a:pPr/>
              <a:t>19.09.2017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BAA7-D465-444B-952E-662BB490AD8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536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8C970-E3DB-4146-B424-8EA7748C732A}" type="datetimeFigureOut">
              <a:rPr lang="uk-UA" smtClean="0"/>
              <a:pPr/>
              <a:t>19.09.2017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BBAA7-D465-444B-952E-662BB490AD8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1438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" y="0"/>
            <a:ext cx="91380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0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51520" y="6309320"/>
            <a:ext cx="2133600" cy="365125"/>
          </a:xfrm>
        </p:spPr>
        <p:txBody>
          <a:bodyPr/>
          <a:lstStyle/>
          <a:p>
            <a:pPr algn="l"/>
            <a:fld id="{B19B0651-EE4F-4900-A07F-96A6BFA9D0F0}" type="slidenum">
              <a:rPr lang="ru-RU" smtClean="0"/>
              <a:pPr algn="l"/>
              <a:t>10</a:t>
            </a:fld>
            <a:endParaRPr lang="ru-RU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779911" y="0"/>
            <a:ext cx="5364089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800" b="1" dirty="0" smtClean="0">
                <a:solidFill>
                  <a:srgbClr val="C00000"/>
                </a:solidFill>
                <a:cs typeface="Arial" pitchFamily="34" charset="0"/>
              </a:rPr>
              <a:t>Несущие профили</a:t>
            </a:r>
            <a:endParaRPr lang="uk-UA" sz="2800" dirty="0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0" y="968226"/>
            <a:ext cx="8991626" cy="56311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3688" y="1897539"/>
            <a:ext cx="1080120" cy="36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Н-92</a:t>
            </a:r>
            <a:endParaRPr lang="uk-UA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300192" y="80021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Н-135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90251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51520" y="6309320"/>
            <a:ext cx="2133600" cy="365125"/>
          </a:xfrm>
        </p:spPr>
        <p:txBody>
          <a:bodyPr/>
          <a:lstStyle/>
          <a:p>
            <a:pPr algn="l"/>
            <a:fld id="{B19B0651-EE4F-4900-A07F-96A6BFA9D0F0}" type="slidenum">
              <a:rPr lang="ru-RU" smtClean="0"/>
              <a:pPr algn="l"/>
              <a:t>11</a:t>
            </a:fld>
            <a:endParaRPr lang="ru-RU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779911" y="0"/>
            <a:ext cx="5364089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800" b="1" dirty="0" smtClean="0">
                <a:solidFill>
                  <a:srgbClr val="C00000"/>
                </a:solidFill>
                <a:cs typeface="Arial" pitchFamily="34" charset="0"/>
              </a:rPr>
              <a:t>Несущие профили</a:t>
            </a:r>
            <a:endParaRPr lang="uk-UA" sz="2800" dirty="0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9" y="908720"/>
            <a:ext cx="9053465" cy="56698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7704" y="79664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Н-153</a:t>
            </a:r>
            <a:endParaRPr lang="uk-UA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44208" y="80021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Н-158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34779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51520" y="6309320"/>
            <a:ext cx="2133600" cy="365125"/>
          </a:xfrm>
        </p:spPr>
        <p:txBody>
          <a:bodyPr/>
          <a:lstStyle/>
          <a:p>
            <a:pPr algn="l"/>
            <a:fld id="{B19B0651-EE4F-4900-A07F-96A6BFA9D0F0}" type="slidenum">
              <a:rPr lang="ru-RU" smtClean="0"/>
              <a:pPr algn="l"/>
              <a:t>12</a:t>
            </a:fld>
            <a:endParaRPr lang="ru-RU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779911" y="0"/>
            <a:ext cx="5364089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800" b="1" dirty="0" smtClean="0">
                <a:solidFill>
                  <a:srgbClr val="C00000"/>
                </a:solidFill>
                <a:cs typeface="Arial" pitchFamily="34" charset="0"/>
              </a:rPr>
              <a:t>Несущие профили</a:t>
            </a:r>
            <a:endParaRPr lang="uk-UA" sz="2800" dirty="0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815"/>
            <a:ext cx="9143999" cy="57265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1940" y="80021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Н-200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82739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51520" y="6309320"/>
            <a:ext cx="2133600" cy="365125"/>
          </a:xfrm>
        </p:spPr>
        <p:txBody>
          <a:bodyPr/>
          <a:lstStyle/>
          <a:p>
            <a:pPr algn="l"/>
            <a:fld id="{B19B0651-EE4F-4900-A07F-96A6BFA9D0F0}" type="slidenum">
              <a:rPr lang="ru-RU" smtClean="0"/>
              <a:pPr algn="l"/>
              <a:t>13</a:t>
            </a:fld>
            <a:endParaRPr lang="ru-RU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779911" y="0"/>
            <a:ext cx="5364089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uk-UA" sz="2800" b="1" dirty="0" err="1" smtClean="0">
                <a:solidFill>
                  <a:srgbClr val="C00000"/>
                </a:solidFill>
                <a:cs typeface="Arial" pitchFamily="34" charset="0"/>
              </a:rPr>
              <a:t>Аксессуары</a:t>
            </a:r>
            <a:endParaRPr lang="uk-UA" sz="2800" dirty="0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05" y="915841"/>
            <a:ext cx="7825107" cy="541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4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827" y="836712"/>
            <a:ext cx="7812565" cy="197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C:\Users\Евгений\AppData\Local\Microsoft\Windows\INetCache\Content.Word\woodstok2.jpg"/>
          <p:cNvPicPr/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827" y="3068960"/>
            <a:ext cx="3636102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211960" y="2717011"/>
            <a:ext cx="47721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Для требовательных клиентов мы производим специальный тип </a:t>
            </a:r>
            <a:r>
              <a:rPr lang="ru-RU" sz="1600" dirty="0" err="1"/>
              <a:t>сайдинга</a:t>
            </a:r>
            <a:r>
              <a:rPr lang="ru-RU" sz="1600" dirty="0"/>
              <a:t> «СТАЛЬБРУС" Внешний вид представляет собой структуру и текстуру деревянных бревен, уложенных одна на другую.</a:t>
            </a:r>
          </a:p>
          <a:p>
            <a:endParaRPr lang="ru-RU" sz="1600" dirty="0"/>
          </a:p>
          <a:p>
            <a:r>
              <a:rPr lang="ru-RU" sz="1600" dirty="0"/>
              <a:t>Характеристики продукции: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Толщина профилированного металла 0,4-0,6 мм.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Сырье - оцинкованная сталь с покрытием «</a:t>
            </a:r>
            <a:r>
              <a:rPr lang="ru-RU" sz="1600" dirty="0" err="1"/>
              <a:t>Printech</a:t>
            </a:r>
            <a:r>
              <a:rPr lang="ru-RU" sz="1600" dirty="0"/>
              <a:t>».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Минимальная длина панели - 300 мм.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Максимальная длина панели - 6 метров.</a:t>
            </a:r>
          </a:p>
          <a:p>
            <a:endParaRPr lang="uk-UA" sz="1600" dirty="0" smtClean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779911" y="0"/>
            <a:ext cx="5364089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uk-UA" sz="2800" b="1" dirty="0" err="1" smtClean="0">
                <a:solidFill>
                  <a:srgbClr val="C00000"/>
                </a:solidFill>
                <a:cs typeface="Arial" pitchFamily="34" charset="0"/>
              </a:rPr>
              <a:t>Металлосайдинг</a:t>
            </a:r>
            <a:r>
              <a:rPr lang="uk-UA" sz="2800" b="1" dirty="0" smtClean="0">
                <a:solidFill>
                  <a:srgbClr val="C00000"/>
                </a:solidFill>
                <a:cs typeface="Arial" pitchFamily="34" charset="0"/>
              </a:rPr>
              <a:t> «СТАЛЬБРУС» </a:t>
            </a:r>
            <a:endParaRPr lang="uk-UA" sz="2800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89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latinum\public\Сорочан\Информационный пакет\Стальпанель\A\stalpaneltipV30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44" y="946968"/>
            <a:ext cx="3161066" cy="209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Platinum\public\Сорочан\Информационный пакет\Стальпанель\B\stalpaneltipB30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6892" y="875524"/>
            <a:ext cx="3230216" cy="216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Platinum\public\Сорочан\Информационный пакет\Стальпанель\C\stalpaneltipA60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172" y="875524"/>
            <a:ext cx="3214828" cy="204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03965" y="3268063"/>
            <a:ext cx="432564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Компания также производит </a:t>
            </a:r>
            <a:r>
              <a:rPr lang="ru-RU" sz="1600" dirty="0" err="1"/>
              <a:t>сайдинг</a:t>
            </a:r>
            <a:r>
              <a:rPr lang="ru-RU" sz="1600" dirty="0"/>
              <a:t> СТАЛЬПАНЕЛЬ для облицовки промышленных и коммерческих зданий Они в основном используются в конструкциях навесных вентилируемых фасадов.</a:t>
            </a:r>
          </a:p>
          <a:p>
            <a:endParaRPr lang="ru-RU" sz="1600" dirty="0"/>
          </a:p>
          <a:p>
            <a:r>
              <a:rPr lang="ru-RU" sz="1600" dirty="0" smtClean="0"/>
              <a:t>Характеристики </a:t>
            </a:r>
            <a:r>
              <a:rPr lang="ru-RU" sz="1600" dirty="0"/>
              <a:t>продукции: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Толщина стали: 0,4-0,7 мм.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Сырье оцинкованная сталь с покрытием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Минимальная длина панели - 300 мм.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Максимальная длина панели - 6 м</a:t>
            </a:r>
            <a:endParaRPr lang="ru-RU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54025" y="2419557"/>
            <a:ext cx="739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Type A</a:t>
            </a:r>
            <a:endParaRPr lang="ru-RU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08452" y="2435253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Type C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3965" y="2427405"/>
            <a:ext cx="854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Type B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027575"/>
            <a:ext cx="4381299" cy="3281745"/>
          </a:xfrm>
          <a:prstGeom prst="rect">
            <a:avLst/>
          </a:prstGeom>
        </p:spPr>
      </p:pic>
      <p:sp>
        <p:nvSpPr>
          <p:cNvPr id="12" name="Заголовок 3"/>
          <p:cNvSpPr txBox="1">
            <a:spLocks/>
          </p:cNvSpPr>
          <p:nvPr/>
        </p:nvSpPr>
        <p:spPr>
          <a:xfrm>
            <a:off x="3779911" y="0"/>
            <a:ext cx="5364089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uk-UA" sz="2800" b="1" dirty="0" err="1" smtClean="0">
                <a:solidFill>
                  <a:srgbClr val="C00000"/>
                </a:solidFill>
                <a:cs typeface="Arial" pitchFamily="34" charset="0"/>
              </a:rPr>
              <a:t>Металосайдинг</a:t>
            </a:r>
            <a:r>
              <a:rPr lang="uk-UA" sz="2800" b="1" dirty="0" smtClean="0">
                <a:solidFill>
                  <a:srgbClr val="C00000"/>
                </a:solidFill>
                <a:cs typeface="Arial" pitchFamily="34" charset="0"/>
              </a:rPr>
              <a:t> «СТАЛЬПАНЕЛЬ» </a:t>
            </a:r>
            <a:endParaRPr lang="uk-UA" sz="2800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13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lex.ua/images/news/20151027/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3326393"/>
            <a:ext cx="5976664" cy="2941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3" name="Прямоугольник 2"/>
          <p:cNvSpPr/>
          <p:nvPr/>
        </p:nvSpPr>
        <p:spPr>
          <a:xfrm>
            <a:off x="271570" y="818331"/>
            <a:ext cx="59566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/>
              <a:t>Евроштахетник</a:t>
            </a:r>
            <a:r>
              <a:rPr lang="ru-RU" sz="1400" dirty="0"/>
              <a:t> от Stalex специально предназначенные для облицовки металлических ограждений, ценится владельцами частных домов. Этот продукт производится из предварительно нарезанных полос: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Толщина сырья: 0,4-0,6 мм.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Ширина - 105 мм Высота - 8 мм.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Сырье: оцинкованная сталь с покрытием.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Минимальная длина панели - 300 мм.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Максимальная длина - 3000 мм.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Три типа (А, В, С)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8492" y="1196752"/>
            <a:ext cx="23891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4134" y="2996109"/>
            <a:ext cx="2312987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3496" y="4798642"/>
            <a:ext cx="2316162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76002" y="2516777"/>
            <a:ext cx="739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Type A</a:t>
            </a:r>
            <a:endParaRPr lang="ru-RU" sz="1200"/>
          </a:p>
        </p:txBody>
      </p:sp>
      <p:sp>
        <p:nvSpPr>
          <p:cNvPr id="13" name="TextBox 12"/>
          <p:cNvSpPr txBox="1"/>
          <p:nvPr/>
        </p:nvSpPr>
        <p:spPr>
          <a:xfrm>
            <a:off x="6928938" y="4520153"/>
            <a:ext cx="739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Type B</a:t>
            </a:r>
            <a:endParaRPr lang="ru-RU" sz="1200"/>
          </a:p>
        </p:txBody>
      </p:sp>
      <p:sp>
        <p:nvSpPr>
          <p:cNvPr id="14" name="TextBox 13"/>
          <p:cNvSpPr txBox="1"/>
          <p:nvPr/>
        </p:nvSpPr>
        <p:spPr>
          <a:xfrm>
            <a:off x="6948264" y="6165304"/>
            <a:ext cx="739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Type </a:t>
            </a:r>
            <a:r>
              <a:rPr lang="en-US" sz="1200"/>
              <a:t>C</a:t>
            </a:r>
            <a:endParaRPr lang="ru-RU" sz="1200"/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3779911" y="0"/>
            <a:ext cx="5364089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uk-UA" sz="2800" b="1" dirty="0" err="1">
                <a:solidFill>
                  <a:srgbClr val="C00000"/>
                </a:solidFill>
                <a:cs typeface="Arial" pitchFamily="34" charset="0"/>
              </a:rPr>
              <a:t>Е</a:t>
            </a:r>
            <a:r>
              <a:rPr lang="uk-UA" sz="2800" b="1" dirty="0" err="1" smtClean="0">
                <a:solidFill>
                  <a:srgbClr val="C00000"/>
                </a:solidFill>
                <a:cs typeface="Arial" pitchFamily="34" charset="0"/>
              </a:rPr>
              <a:t>вроштакетник</a:t>
            </a:r>
            <a:endParaRPr lang="uk-UA" sz="2800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77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380" y="0"/>
            <a:ext cx="9134856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45108" y="1796031"/>
            <a:ext cx="5105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Производство включает в себя порезку на </a:t>
            </a:r>
            <a:r>
              <a:rPr lang="ru-RU" dirty="0" err="1"/>
              <a:t>штрипс</a:t>
            </a:r>
            <a:r>
              <a:rPr lang="ru-RU" dirty="0"/>
              <a:t>, а затем - прокатку в профиле, толщина </a:t>
            </a:r>
            <a:r>
              <a:rPr lang="ru-RU" dirty="0" err="1"/>
              <a:t>сировины</a:t>
            </a:r>
            <a:r>
              <a:rPr lang="ru-RU" dirty="0"/>
              <a:t> от 0,80 мм - 2,00 мм.</a:t>
            </a: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45108" y="864106"/>
            <a:ext cx="7763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Компания производит несущие ЛСТК профили следующего ассортимента: Z, </a:t>
            </a:r>
            <a:r>
              <a:rPr lang="ru-RU" dirty="0" err="1"/>
              <a:t>Zw</a:t>
            </a:r>
            <a:r>
              <a:rPr lang="ru-RU" dirty="0"/>
              <a:t>, C, </a:t>
            </a:r>
            <a:r>
              <a:rPr lang="ru-RU" dirty="0" err="1"/>
              <a:t>Cw</a:t>
            </a:r>
            <a:r>
              <a:rPr lang="ru-RU" dirty="0"/>
              <a:t>, U, ОMEGA (Q) с HR, CR, GI и т.д.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779911" y="0"/>
            <a:ext cx="5364089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uk-UA" sz="2800" b="1" dirty="0" smtClean="0">
                <a:solidFill>
                  <a:srgbClr val="C00000"/>
                </a:solidFill>
                <a:cs typeface="Arial" pitchFamily="34" charset="0"/>
              </a:rPr>
              <a:t>ЛСТК</a:t>
            </a:r>
            <a:endParaRPr lang="uk-UA" sz="2800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31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32" y="1538082"/>
            <a:ext cx="9008483" cy="5040517"/>
          </a:xfrm>
          <a:prstGeom prst="rect">
            <a:avLst/>
          </a:prstGeom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1104900" y="819022"/>
            <a:ext cx="7264400" cy="76061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541338" algn="ctr">
              <a:buNone/>
            </a:pPr>
            <a:r>
              <a:rPr lang="ru-RU" sz="1800" b="1" dirty="0"/>
              <a:t>В дополнение к собственному производству стальных изделий, компания поставляет все </a:t>
            </a:r>
            <a:r>
              <a:rPr lang="ru-RU" sz="1800" b="1" dirty="0" err="1"/>
              <a:t>небходимо</a:t>
            </a:r>
            <a:r>
              <a:rPr lang="ru-RU" sz="1800" b="1" dirty="0"/>
              <a:t> сопутствующие </a:t>
            </a:r>
            <a:r>
              <a:rPr lang="ru-RU" sz="1800" b="1" dirty="0" smtClean="0"/>
              <a:t>материалы:</a:t>
            </a:r>
            <a:endParaRPr lang="ru-RU" sz="1800" dirty="0" smtClean="0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3779911" y="0"/>
            <a:ext cx="5364089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uk-UA" sz="2800" b="1" dirty="0" err="1" smtClean="0">
                <a:solidFill>
                  <a:srgbClr val="C00000"/>
                </a:solidFill>
                <a:cs typeface="Arial" pitchFamily="34" charset="0"/>
              </a:rPr>
              <a:t>Сопутствующие</a:t>
            </a:r>
            <a:r>
              <a:rPr lang="uk-UA" sz="2800" b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uk-UA" sz="2800" b="1" dirty="0" err="1">
                <a:solidFill>
                  <a:srgbClr val="C00000"/>
                </a:solidFill>
                <a:cs typeface="Arial" pitchFamily="34" charset="0"/>
              </a:rPr>
              <a:t>материалы</a:t>
            </a:r>
            <a:endParaRPr lang="uk-UA" sz="2800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38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3"/>
          <p:cNvSpPr txBox="1">
            <a:spLocks/>
          </p:cNvSpPr>
          <p:nvPr/>
        </p:nvSpPr>
        <p:spPr>
          <a:xfrm>
            <a:off x="107504" y="4293096"/>
            <a:ext cx="899998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ru-RU" sz="220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050" name="Picture 2" descr="http://stalex.ua/images/news/20161107/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9974" y="903927"/>
            <a:ext cx="5906420" cy="393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228600" y="4841540"/>
            <a:ext cx="8699500" cy="1477328"/>
            <a:chOff x="228600" y="4841540"/>
            <a:chExt cx="8699500" cy="147732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68300" y="4841540"/>
              <a:ext cx="847090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/>
                <a:t>30 лет - </a:t>
              </a:r>
              <a:r>
                <a:rPr lang="en-US" b="1" dirty="0"/>
                <a:t>SSAB (</a:t>
              </a:r>
              <a:r>
                <a:rPr lang="ru-RU" b="1" dirty="0"/>
                <a:t>Швеция, Финляндия) с покрытием </a:t>
              </a:r>
              <a:r>
                <a:rPr lang="en-US" b="1" dirty="0"/>
                <a:t>Rough Matt, </a:t>
              </a:r>
              <a:r>
                <a:rPr lang="en-US" b="1" dirty="0" err="1"/>
                <a:t>GrandeMat</a:t>
              </a:r>
              <a:r>
                <a:rPr lang="en-US" b="1" dirty="0"/>
                <a:t> </a:t>
              </a:r>
              <a:r>
                <a:rPr lang="ru-RU" b="1" dirty="0"/>
                <a:t>от концерна </a:t>
              </a:r>
              <a:r>
                <a:rPr lang="en-US" b="1" dirty="0"/>
                <a:t>BILKA STEEL SRL (</a:t>
              </a:r>
              <a:r>
                <a:rPr lang="ru-RU" b="1" dirty="0"/>
                <a:t>Румыния)</a:t>
              </a:r>
            </a:p>
            <a:p>
              <a:r>
                <a:rPr lang="ru-RU" b="1" dirty="0"/>
                <a:t>20 лет - </a:t>
              </a:r>
              <a:r>
                <a:rPr lang="en-US" b="1" dirty="0" err="1"/>
                <a:t>Arcelor</a:t>
              </a:r>
              <a:r>
                <a:rPr lang="en-US" b="1" dirty="0"/>
                <a:t> Mittal (</a:t>
              </a:r>
              <a:r>
                <a:rPr lang="ru-RU" b="1" dirty="0"/>
                <a:t>Польша, Германия) с покрытием </a:t>
              </a:r>
              <a:r>
                <a:rPr lang="en-US" b="1" dirty="0"/>
                <a:t>PE </a:t>
              </a:r>
              <a:r>
                <a:rPr lang="ru-RU" b="1" dirty="0"/>
                <a:t>и </a:t>
              </a:r>
              <a:r>
                <a:rPr lang="en-US" b="1" dirty="0"/>
                <a:t>PEMA</a:t>
              </a:r>
            </a:p>
            <a:p>
              <a:r>
                <a:rPr lang="en-US" b="1" dirty="0"/>
                <a:t>10 </a:t>
              </a:r>
              <a:r>
                <a:rPr lang="ru-RU" b="1" dirty="0"/>
                <a:t>лет - </a:t>
              </a:r>
              <a:r>
                <a:rPr lang="en-US" b="1" dirty="0"/>
                <a:t>Optima Steel ™ </a:t>
              </a:r>
              <a:r>
                <a:rPr lang="ru-RU" b="1" dirty="0"/>
                <a:t>с покрытием </a:t>
              </a:r>
              <a:r>
                <a:rPr lang="en-US" b="1" dirty="0"/>
                <a:t>PE </a:t>
              </a:r>
              <a:r>
                <a:rPr lang="ru-RU" b="1" dirty="0"/>
                <a:t>и </a:t>
              </a:r>
              <a:r>
                <a:rPr lang="en-US" b="1" dirty="0"/>
                <a:t>PEMA, </a:t>
              </a:r>
              <a:r>
                <a:rPr lang="ru-RU" b="1" dirty="0"/>
                <a:t>а также </a:t>
              </a:r>
              <a:r>
                <a:rPr lang="ru-RU" b="1" dirty="0" err="1"/>
                <a:t>алюмоцинк</a:t>
              </a:r>
              <a:r>
                <a:rPr lang="ru-RU" b="1" dirty="0"/>
                <a:t> </a:t>
              </a:r>
              <a:r>
                <a:rPr lang="en-US" b="1" dirty="0" err="1"/>
                <a:t>ArcelorMittal</a:t>
              </a:r>
              <a:r>
                <a:rPr lang="en-US" b="1" dirty="0"/>
                <a:t> (</a:t>
              </a:r>
              <a:r>
                <a:rPr lang="ru-RU" b="1" dirty="0"/>
                <a:t>Люксембург)</a:t>
              </a:r>
              <a:endParaRPr lang="ru-RU" dirty="0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28600" y="4841540"/>
              <a:ext cx="8699500" cy="1477328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Заголовок 3"/>
          <p:cNvSpPr txBox="1">
            <a:spLocks/>
          </p:cNvSpPr>
          <p:nvPr/>
        </p:nvSpPr>
        <p:spPr>
          <a:xfrm>
            <a:off x="3779911" y="0"/>
            <a:ext cx="5364089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uk-UA" sz="2800" b="1" dirty="0" err="1" smtClean="0">
                <a:solidFill>
                  <a:srgbClr val="C00000"/>
                </a:solidFill>
                <a:cs typeface="Arial" pitchFamily="34" charset="0"/>
              </a:rPr>
              <a:t>Гарантия</a:t>
            </a:r>
            <a:endParaRPr lang="uk-UA" sz="2800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25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623" y="159632"/>
            <a:ext cx="8605900" cy="6644577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142004" y="1052736"/>
            <a:ext cx="8764283" cy="5184831"/>
            <a:chOff x="142004" y="1052736"/>
            <a:chExt cx="8764283" cy="5184831"/>
          </a:xfrm>
        </p:grpSpPr>
        <p:cxnSp>
          <p:nvCxnSpPr>
            <p:cNvPr id="10" name="Соединительная линия уступом 9"/>
            <p:cNvCxnSpPr/>
            <p:nvPr/>
          </p:nvCxnSpPr>
          <p:spPr>
            <a:xfrm rot="10800000">
              <a:off x="219474" y="1324220"/>
              <a:ext cx="2720951" cy="859494"/>
            </a:xfrm>
            <a:prstGeom prst="bentConnector3">
              <a:avLst>
                <a:gd name="adj1" fmla="val 105021"/>
              </a:avLst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Соединительная линия уступом 20"/>
            <p:cNvCxnSpPr/>
            <p:nvPr/>
          </p:nvCxnSpPr>
          <p:spPr>
            <a:xfrm rot="10800000" flipV="1">
              <a:off x="142004" y="2924944"/>
              <a:ext cx="2425598" cy="144016"/>
            </a:xfrm>
            <a:prstGeom prst="bentConnector3">
              <a:avLst>
                <a:gd name="adj1" fmla="val 103070"/>
              </a:avLst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H="1">
              <a:off x="1983470" y="4732695"/>
              <a:ext cx="428290" cy="0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H="1">
              <a:off x="1983470" y="5157192"/>
              <a:ext cx="644314" cy="0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1983470" y="4732695"/>
              <a:ext cx="0" cy="424497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1" name="Соединительная линия уступом 40"/>
            <p:cNvCxnSpPr/>
            <p:nvPr/>
          </p:nvCxnSpPr>
          <p:spPr>
            <a:xfrm rot="10800000" flipV="1">
              <a:off x="142004" y="4732694"/>
              <a:ext cx="1841467" cy="568513"/>
            </a:xfrm>
            <a:prstGeom prst="bentConnector3">
              <a:avLst>
                <a:gd name="adj1" fmla="val 103995"/>
              </a:avLst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6" name="Соединительная линия уступом 45"/>
            <p:cNvCxnSpPr/>
            <p:nvPr/>
          </p:nvCxnSpPr>
          <p:spPr>
            <a:xfrm flipV="1">
              <a:off x="5364088" y="1052736"/>
              <a:ext cx="3176251" cy="692352"/>
            </a:xfrm>
            <a:prstGeom prst="bentConnector3">
              <a:avLst>
                <a:gd name="adj1" fmla="val 106180"/>
              </a:avLst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9" name="Соединительная линия уступом 48"/>
            <p:cNvCxnSpPr/>
            <p:nvPr/>
          </p:nvCxnSpPr>
          <p:spPr>
            <a:xfrm>
              <a:off x="5796136" y="2183714"/>
              <a:ext cx="3028285" cy="110914"/>
            </a:xfrm>
            <a:prstGeom prst="bentConnector3">
              <a:avLst>
                <a:gd name="adj1" fmla="val 103941"/>
              </a:avLst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5868144" y="4878038"/>
              <a:ext cx="1228085" cy="0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flipV="1">
              <a:off x="7092280" y="3645024"/>
              <a:ext cx="0" cy="1224136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flipH="1">
              <a:off x="6732240" y="3645024"/>
              <a:ext cx="435997" cy="0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1" name="Соединительная линия уступом 60"/>
            <p:cNvCxnSpPr/>
            <p:nvPr/>
          </p:nvCxnSpPr>
          <p:spPr>
            <a:xfrm>
              <a:off x="7110036" y="3645024"/>
              <a:ext cx="1796251" cy="216024"/>
            </a:xfrm>
            <a:prstGeom prst="bentConnector3">
              <a:avLst>
                <a:gd name="adj1" fmla="val 103377"/>
              </a:avLst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4" name="Соединительная линия уступом 63"/>
            <p:cNvCxnSpPr/>
            <p:nvPr/>
          </p:nvCxnSpPr>
          <p:spPr>
            <a:xfrm flipV="1">
              <a:off x="4860032" y="5517232"/>
              <a:ext cx="4046255" cy="720335"/>
            </a:xfrm>
            <a:prstGeom prst="bentConnector3">
              <a:avLst>
                <a:gd name="adj1" fmla="val 101121"/>
              </a:avLst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 flipV="1">
              <a:off x="4860032" y="5949280"/>
              <a:ext cx="0" cy="288287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779911" y="0"/>
            <a:ext cx="5364089" cy="764704"/>
          </a:xfrm>
        </p:spPr>
        <p:txBody>
          <a:bodyPr>
            <a:normAutofit/>
          </a:bodyPr>
          <a:lstStyle/>
          <a:p>
            <a:r>
              <a:rPr lang="uk-UA" sz="2800" b="1" dirty="0" err="1" smtClean="0">
                <a:solidFill>
                  <a:srgbClr val="C00000"/>
                </a:solidFill>
              </a:rPr>
              <a:t>Профиль</a:t>
            </a:r>
            <a:r>
              <a:rPr lang="uk-UA" sz="2800" b="1" dirty="0" smtClean="0">
                <a:solidFill>
                  <a:srgbClr val="C00000"/>
                </a:solidFill>
              </a:rPr>
              <a:t> </a:t>
            </a:r>
            <a:r>
              <a:rPr lang="uk-UA" sz="2800" b="1" dirty="0" err="1" smtClean="0">
                <a:solidFill>
                  <a:srgbClr val="C00000"/>
                </a:solidFill>
              </a:rPr>
              <a:t>компании</a:t>
            </a:r>
            <a:endParaRPr lang="ru-RU" sz="5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19473" y="1029707"/>
            <a:ext cx="28105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 smtClean="0"/>
              <a:t>Stalex</a:t>
            </a:r>
            <a:r>
              <a:rPr lang="ru-RU" sz="1200" b="1" dirty="0" smtClean="0"/>
              <a:t>® команда п</a:t>
            </a:r>
            <a:r>
              <a:rPr lang="uk-UA" sz="1200" b="1" dirty="0" err="1" smtClean="0"/>
              <a:t>рофессионалов</a:t>
            </a:r>
            <a:r>
              <a:rPr lang="uk-UA" sz="1200" b="1" dirty="0" smtClean="0"/>
              <a:t> </a:t>
            </a:r>
            <a:r>
              <a:rPr lang="ru-RU" sz="1200" dirty="0" smtClean="0"/>
              <a:t>Stalex</a:t>
            </a:r>
            <a:r>
              <a:rPr lang="ru-RU" sz="1200" dirty="0"/>
              <a:t>® команда состоит из </a:t>
            </a:r>
            <a:r>
              <a:rPr lang="ru-RU" sz="1200" dirty="0" smtClean="0"/>
              <a:t>4</a:t>
            </a:r>
            <a:r>
              <a:rPr lang="en-US" sz="1200" dirty="0" smtClean="0"/>
              <a:t>5</a:t>
            </a:r>
            <a:r>
              <a:rPr lang="ru-RU" sz="1200" dirty="0" smtClean="0"/>
              <a:t>0</a:t>
            </a:r>
            <a:endParaRPr lang="ru-RU" sz="1200" dirty="0"/>
          </a:p>
          <a:p>
            <a:r>
              <a:rPr lang="ru-RU" sz="1200" dirty="0"/>
              <a:t>профильных специалистов, работающих с продукцией мировых лидеров по производству </a:t>
            </a:r>
            <a:r>
              <a:rPr lang="ru-RU" sz="1200" dirty="0" smtClean="0"/>
              <a:t>материалов.</a:t>
            </a:r>
            <a:endParaRPr lang="uk-UA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91087" y="2965124"/>
            <a:ext cx="19797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Мы рядом с вами</a:t>
            </a:r>
            <a:endParaRPr lang="ru-RU" sz="1200" b="1" dirty="0"/>
          </a:p>
          <a:p>
            <a:r>
              <a:rPr lang="ru-RU" sz="1200" dirty="0"/>
              <a:t>Региональная сеть торговых представительств ГК «</a:t>
            </a:r>
            <a:r>
              <a:rPr lang="ru-RU" sz="1200" dirty="0" err="1"/>
              <a:t>Сталекс</a:t>
            </a:r>
            <a:r>
              <a:rPr lang="ru-RU" sz="1200" dirty="0"/>
              <a:t>» позволяет удовлетворять потребы в кратчайшие сроки Более 350 дилеров и представительств по всей Украине.</a:t>
            </a:r>
            <a:endParaRPr lang="uk-UA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142004" y="5042584"/>
            <a:ext cx="24255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Эффективное </a:t>
            </a:r>
            <a:r>
              <a:rPr lang="ru-RU" sz="1200" b="1" dirty="0"/>
              <a:t>производство</a:t>
            </a:r>
          </a:p>
          <a:p>
            <a:r>
              <a:rPr lang="ru-RU" sz="1200" dirty="0"/>
              <a:t>Компания является одним из лидеров на украинском рынке PPGI и GI. Общая производственная мощность более 6500000 м2 кровельных и фасадных материалов в </a:t>
            </a:r>
            <a:r>
              <a:rPr lang="ru-RU" sz="1200" dirty="0" smtClean="0"/>
              <a:t>год.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5819146" y="893159"/>
            <a:ext cx="2698182" cy="86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/>
              <a:t>Современная </a:t>
            </a:r>
            <a:r>
              <a:rPr lang="ru-RU" sz="1200" b="1" dirty="0"/>
              <a:t>логистика</a:t>
            </a:r>
          </a:p>
          <a:p>
            <a:pPr algn="r"/>
            <a:r>
              <a:rPr lang="ru-RU" sz="1200" dirty="0"/>
              <a:t>Более 20 автомобилей оснащенных современными системами </a:t>
            </a:r>
            <a:r>
              <a:rPr lang="ru-RU" sz="1200" dirty="0" smtClean="0"/>
              <a:t>погрузки-отгрузки.</a:t>
            </a:r>
            <a:endParaRPr lang="uk-UA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6740207" y="2239171"/>
            <a:ext cx="2092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/>
              <a:t>Европейское </a:t>
            </a:r>
            <a:r>
              <a:rPr lang="ru-RU" sz="1200" b="1" dirty="0"/>
              <a:t>качество</a:t>
            </a:r>
          </a:p>
          <a:p>
            <a:pPr algn="r"/>
            <a:r>
              <a:rPr lang="ru-RU" sz="1200" dirty="0"/>
              <a:t>Мы используем только качественное сырье и каждый этап производства соответствует современным </a:t>
            </a:r>
            <a:r>
              <a:rPr lang="ru-RU" sz="1200" dirty="0" smtClean="0"/>
              <a:t>стандартам.</a:t>
            </a:r>
            <a:endParaRPr lang="uk-UA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6941360" y="3753036"/>
            <a:ext cx="2023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/>
              <a:t>Доступный </a:t>
            </a:r>
            <a:r>
              <a:rPr lang="ru-RU" sz="1200" b="1" dirty="0"/>
              <a:t>сервис</a:t>
            </a:r>
          </a:p>
          <a:p>
            <a:pPr algn="r"/>
            <a:r>
              <a:rPr lang="ru-RU" sz="1200" dirty="0"/>
              <a:t>Мы располагаем широкой сетью сервисных центров по всей </a:t>
            </a:r>
            <a:r>
              <a:rPr lang="ru-RU" sz="1200" dirty="0" smtClean="0"/>
              <a:t>Украине.</a:t>
            </a:r>
            <a:endParaRPr lang="uk-UA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6141493" y="5042584"/>
            <a:ext cx="2764794" cy="1050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/>
              <a:t>Мы заботимся о наших клиентах</a:t>
            </a:r>
          </a:p>
          <a:p>
            <a:pPr algn="r"/>
            <a:r>
              <a:rPr lang="ru-RU" sz="1200" dirty="0"/>
              <a:t>Мы обеспечиваем техническое обслуживание, расчеты, поставляем готовое решение и используем гибкую ценовую </a:t>
            </a:r>
            <a:r>
              <a:rPr lang="ru-RU" sz="1200" dirty="0" smtClean="0"/>
              <a:t>политику.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8954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836712"/>
            <a:ext cx="8964487" cy="539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79512" y="2348880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Olympic stadium, Kiev</a:t>
            </a:r>
            <a:endParaRPr lang="uk-UA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483768" y="2348880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Riviera Hotel, Kiev</a:t>
            </a:r>
            <a:endParaRPr lang="uk-UA" sz="1600"/>
          </a:p>
        </p:txBody>
      </p:sp>
      <p:sp>
        <p:nvSpPr>
          <p:cNvPr id="13" name="TextBox 12"/>
          <p:cNvSpPr txBox="1"/>
          <p:nvPr/>
        </p:nvSpPr>
        <p:spPr>
          <a:xfrm>
            <a:off x="4716016" y="2348880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Muppet Theatre, Kiev</a:t>
            </a:r>
            <a:endParaRPr lang="uk-UA" sz="1600"/>
          </a:p>
        </p:txBody>
      </p:sp>
      <p:sp>
        <p:nvSpPr>
          <p:cNvPr id="14" name="TextBox 13"/>
          <p:cNvSpPr txBox="1"/>
          <p:nvPr/>
        </p:nvSpPr>
        <p:spPr>
          <a:xfrm>
            <a:off x="6804248" y="2348880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err="1" smtClean="0"/>
              <a:t>Avtek</a:t>
            </a:r>
            <a:r>
              <a:rPr lang="en-US" sz="1600" smtClean="0"/>
              <a:t> stock</a:t>
            </a:r>
            <a:endParaRPr lang="uk-UA" sz="1600"/>
          </a:p>
        </p:txBody>
      </p:sp>
      <p:sp>
        <p:nvSpPr>
          <p:cNvPr id="15" name="TextBox 14"/>
          <p:cNvSpPr txBox="1"/>
          <p:nvPr/>
        </p:nvSpPr>
        <p:spPr>
          <a:xfrm>
            <a:off x="179512" y="4242574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err="1" smtClean="0"/>
              <a:t>Avtek</a:t>
            </a:r>
            <a:r>
              <a:rPr lang="en-US" sz="1600" smtClean="0"/>
              <a:t> HQ, Kiev</a:t>
            </a:r>
            <a:endParaRPr lang="uk-UA" sz="1600"/>
          </a:p>
        </p:txBody>
      </p:sp>
      <p:sp>
        <p:nvSpPr>
          <p:cNvPr id="16" name="TextBox 15"/>
          <p:cNvSpPr txBox="1"/>
          <p:nvPr/>
        </p:nvSpPr>
        <p:spPr>
          <a:xfrm>
            <a:off x="2339752" y="4242574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Shopping mall </a:t>
            </a:r>
            <a:r>
              <a:rPr lang="en-US" sz="1600" err="1" smtClean="0"/>
              <a:t>SkyMall</a:t>
            </a:r>
            <a:endParaRPr lang="uk-UA" sz="1600"/>
          </a:p>
        </p:txBody>
      </p:sp>
      <p:sp>
        <p:nvSpPr>
          <p:cNvPr id="17" name="TextBox 16"/>
          <p:cNvSpPr txBox="1"/>
          <p:nvPr/>
        </p:nvSpPr>
        <p:spPr>
          <a:xfrm>
            <a:off x="4499992" y="4242574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err="1" smtClean="0"/>
              <a:t>MKhP</a:t>
            </a:r>
            <a:r>
              <a:rPr lang="en-US" sz="1600" smtClean="0"/>
              <a:t> HQ</a:t>
            </a:r>
            <a:endParaRPr lang="uk-UA" sz="1600"/>
          </a:p>
        </p:txBody>
      </p:sp>
      <p:sp>
        <p:nvSpPr>
          <p:cNvPr id="18" name="TextBox 17"/>
          <p:cNvSpPr txBox="1"/>
          <p:nvPr/>
        </p:nvSpPr>
        <p:spPr>
          <a:xfrm>
            <a:off x="6804248" y="4242574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/>
              <a:t>Production complex</a:t>
            </a:r>
            <a:endParaRPr lang="uk-UA" sz="1600"/>
          </a:p>
        </p:txBody>
      </p:sp>
      <p:sp>
        <p:nvSpPr>
          <p:cNvPr id="19" name="TextBox 18"/>
          <p:cNvSpPr txBox="1"/>
          <p:nvPr/>
        </p:nvSpPr>
        <p:spPr>
          <a:xfrm>
            <a:off x="179512" y="6114782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Logistics and stocks</a:t>
            </a:r>
            <a:endParaRPr lang="uk-UA" sz="1600"/>
          </a:p>
        </p:txBody>
      </p:sp>
      <p:sp>
        <p:nvSpPr>
          <p:cNvPr id="20" name="TextBox 19"/>
          <p:cNvSpPr txBox="1"/>
          <p:nvPr/>
        </p:nvSpPr>
        <p:spPr>
          <a:xfrm>
            <a:off x="2339752" y="6114782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err="1" smtClean="0"/>
              <a:t>Agromars</a:t>
            </a:r>
            <a:r>
              <a:rPr lang="en-US" sz="1600" smtClean="0"/>
              <a:t> Plant</a:t>
            </a:r>
            <a:endParaRPr lang="uk-UA" sz="1600"/>
          </a:p>
        </p:txBody>
      </p:sp>
      <p:sp>
        <p:nvSpPr>
          <p:cNvPr id="21" name="TextBox 20"/>
          <p:cNvSpPr txBox="1"/>
          <p:nvPr/>
        </p:nvSpPr>
        <p:spPr>
          <a:xfrm>
            <a:off x="4499992" y="6114782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err="1" smtClean="0"/>
              <a:t>Multistorey</a:t>
            </a:r>
            <a:r>
              <a:rPr lang="en-US" sz="1600" smtClean="0"/>
              <a:t> building</a:t>
            </a:r>
            <a:endParaRPr lang="uk-UA" sz="1600"/>
          </a:p>
        </p:txBody>
      </p:sp>
      <p:sp>
        <p:nvSpPr>
          <p:cNvPr id="22" name="TextBox 21"/>
          <p:cNvSpPr txBox="1"/>
          <p:nvPr/>
        </p:nvSpPr>
        <p:spPr>
          <a:xfrm>
            <a:off x="6804248" y="6114782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/>
              <a:t>Cottage building</a:t>
            </a:r>
            <a:endParaRPr lang="uk-UA" sz="1600"/>
          </a:p>
        </p:txBody>
      </p:sp>
      <p:sp>
        <p:nvSpPr>
          <p:cNvPr id="24" name="Заголовок 3"/>
          <p:cNvSpPr txBox="1">
            <a:spLocks/>
          </p:cNvSpPr>
          <p:nvPr/>
        </p:nvSpPr>
        <p:spPr>
          <a:xfrm>
            <a:off x="3779911" y="0"/>
            <a:ext cx="5364089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uk-UA" sz="2800" b="1" dirty="0" err="1" smtClean="0">
                <a:solidFill>
                  <a:srgbClr val="C00000"/>
                </a:solidFill>
                <a:cs typeface="Arial" pitchFamily="34" charset="0"/>
              </a:rPr>
              <a:t>Референции</a:t>
            </a:r>
            <a:r>
              <a:rPr lang="uk-UA" sz="2800" b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endParaRPr lang="uk-UA" sz="2800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49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Благодарю за внимание.</a:t>
            </a:r>
          </a:p>
        </p:txBody>
      </p:sp>
      <p:pic>
        <p:nvPicPr>
          <p:cNvPr id="30" name="Рисунок 29" descr="StalexLogoRus_RGB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60848" y="3821985"/>
            <a:ext cx="1822304" cy="18682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0" y="0"/>
            <a:ext cx="4572000" cy="773703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E</a:t>
            </a:r>
            <a:r>
              <a:rPr lang="en-US" smtClean="0">
                <a:solidFill>
                  <a:schemeClr val="bg1"/>
                </a:solidFill>
              </a:rPr>
              <a:t>ND</a:t>
            </a:r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57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EB551029-142F-4EE4-BD9E-B6E3ACC6D389}"/>
              </a:ext>
            </a:extLst>
          </p:cNvPr>
          <p:cNvGrpSpPr/>
          <p:nvPr/>
        </p:nvGrpSpPr>
        <p:grpSpPr>
          <a:xfrm>
            <a:off x="390479" y="1096987"/>
            <a:ext cx="8667366" cy="5105255"/>
            <a:chOff x="1417173" y="1011549"/>
            <a:chExt cx="9235257" cy="583971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8249" y="1011549"/>
              <a:ext cx="9144181" cy="583971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775520" y="4365104"/>
              <a:ext cx="23042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/>
            </a:p>
            <a:p>
              <a:endParaRPr lang="ru-RU"/>
            </a:p>
            <a:p>
              <a:endParaRPr lang="uk-UA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51156" y="2513677"/>
              <a:ext cx="936104" cy="2112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uk-UA" sz="1200" dirty="0" err="1" smtClean="0">
                  <a:solidFill>
                    <a:schemeClr val="tx2">
                      <a:lumMod val="75000"/>
                    </a:schemeClr>
                  </a:solidFill>
                </a:rPr>
                <a:t>Киев</a:t>
              </a:r>
              <a:endParaRPr lang="uk-UA" sz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80321" y="2862366"/>
              <a:ext cx="1276415" cy="176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000" dirty="0" smtClean="0">
                  <a:solidFill>
                    <a:schemeClr val="tx2">
                      <a:lumMod val="75000"/>
                    </a:schemeClr>
                  </a:solidFill>
                </a:rPr>
                <a:t>Белая Церковь</a:t>
              </a:r>
              <a:endParaRPr lang="uk-UA" sz="1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20365" y="2873813"/>
              <a:ext cx="639372" cy="176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uk-UA" sz="1000" dirty="0" smtClean="0">
                  <a:solidFill>
                    <a:schemeClr val="tx2">
                      <a:lumMod val="75000"/>
                    </a:schemeClr>
                  </a:solidFill>
                </a:rPr>
                <a:t>Львов</a:t>
              </a:r>
              <a:endParaRPr lang="uk-UA" sz="1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20409" y="2153233"/>
              <a:ext cx="936104" cy="176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uk-UA" sz="1000" dirty="0" err="1" smtClean="0">
                  <a:solidFill>
                    <a:schemeClr val="tx2">
                      <a:lumMod val="75000"/>
                    </a:schemeClr>
                  </a:solidFill>
                </a:rPr>
                <a:t>Сумы</a:t>
              </a:r>
              <a:endParaRPr lang="uk-UA" sz="105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32946" y="2618572"/>
              <a:ext cx="936104" cy="176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uk-UA" sz="1000" dirty="0" err="1" smtClean="0">
                  <a:solidFill>
                    <a:schemeClr val="tx2">
                      <a:lumMod val="75000"/>
                    </a:schemeClr>
                  </a:solidFill>
                </a:rPr>
                <a:t>Харьков</a:t>
              </a:r>
              <a:endParaRPr lang="uk-UA" sz="105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67596" y="1903352"/>
              <a:ext cx="936104" cy="176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uk-UA" sz="1000" dirty="0" err="1" smtClean="0">
                  <a:solidFill>
                    <a:schemeClr val="tx2">
                      <a:lumMod val="75000"/>
                    </a:schemeClr>
                  </a:solidFill>
                </a:rPr>
                <a:t>Чернигов</a:t>
              </a:r>
              <a:endParaRPr lang="uk-UA" sz="105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86381" y="2050609"/>
              <a:ext cx="1276415" cy="176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000" dirty="0">
                  <a:solidFill>
                    <a:schemeClr val="tx2">
                      <a:lumMod val="75000"/>
                    </a:schemeClr>
                  </a:solidFill>
                </a:rPr>
                <a:t>Бахмач</a:t>
              </a:r>
              <a:endParaRPr lang="uk-UA" sz="105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81490" y="1510593"/>
              <a:ext cx="1276415" cy="176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000" dirty="0" err="1">
                  <a:solidFill>
                    <a:schemeClr val="tx2">
                      <a:lumMod val="75000"/>
                    </a:schemeClr>
                  </a:solidFill>
                </a:rPr>
                <a:t>Шостка</a:t>
              </a:r>
              <a:endParaRPr lang="uk-UA" sz="105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72028" y="2192054"/>
              <a:ext cx="447670" cy="176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000" dirty="0" smtClean="0">
                  <a:solidFill>
                    <a:schemeClr val="tx2">
                      <a:lumMod val="75000"/>
                    </a:schemeClr>
                  </a:solidFill>
                </a:rPr>
                <a:t>Ромны</a:t>
              </a:r>
              <a:endParaRPr lang="uk-UA" sz="105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83882" y="2804116"/>
              <a:ext cx="1276415" cy="176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uk-UA" sz="1000" dirty="0">
                  <a:solidFill>
                    <a:schemeClr val="tx2">
                      <a:lumMod val="75000"/>
                    </a:schemeClr>
                  </a:solidFill>
                </a:rPr>
                <a:t>Люботин</a:t>
              </a:r>
              <a:endParaRPr lang="uk-UA" sz="105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775117" y="3184422"/>
              <a:ext cx="1276415" cy="176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000" dirty="0" smtClean="0">
                  <a:solidFill>
                    <a:schemeClr val="tx2">
                      <a:lumMod val="75000"/>
                    </a:schemeClr>
                  </a:solidFill>
                </a:rPr>
                <a:t>Первомайск</a:t>
              </a:r>
              <a:endParaRPr lang="uk-UA" sz="105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50945" y="2569714"/>
              <a:ext cx="1276415" cy="176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uk-UA" sz="1000" dirty="0" err="1" smtClean="0">
                  <a:solidFill>
                    <a:schemeClr val="tx2">
                      <a:lumMod val="75000"/>
                    </a:schemeClr>
                  </a:solidFill>
                </a:rPr>
                <a:t>Лубны</a:t>
              </a:r>
              <a:endParaRPr lang="uk-UA" sz="1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528049" y="3111103"/>
              <a:ext cx="1276415" cy="176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000" dirty="0">
                  <a:solidFill>
                    <a:schemeClr val="tx2">
                      <a:lumMod val="75000"/>
                    </a:schemeClr>
                  </a:solidFill>
                </a:rPr>
                <a:t>Кременчуг</a:t>
              </a:r>
              <a:endParaRPr lang="uk-UA" sz="105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131918" y="3038393"/>
              <a:ext cx="581247" cy="176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000" dirty="0">
                  <a:solidFill>
                    <a:schemeClr val="tx2">
                      <a:lumMod val="75000"/>
                    </a:schemeClr>
                  </a:solidFill>
                </a:rPr>
                <a:t>Полтава</a:t>
              </a:r>
              <a:endParaRPr lang="uk-UA" sz="11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96982" y="4135741"/>
              <a:ext cx="936104" cy="176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000" dirty="0">
                  <a:solidFill>
                    <a:schemeClr val="tx2">
                      <a:lumMod val="75000"/>
                    </a:schemeClr>
                  </a:solidFill>
                </a:rPr>
                <a:t>Запорожье</a:t>
              </a:r>
              <a:endParaRPr lang="uk-UA" sz="105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77122" y="3604375"/>
              <a:ext cx="1197996" cy="176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uk-UA" sz="1000" dirty="0" err="1" smtClean="0">
                  <a:solidFill>
                    <a:schemeClr val="tx2">
                      <a:lumMod val="75000"/>
                    </a:schemeClr>
                  </a:solidFill>
                </a:rPr>
                <a:t>Днипро</a:t>
              </a:r>
              <a:endParaRPr lang="uk-UA" sz="105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575567" y="3499386"/>
              <a:ext cx="1276415" cy="176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uk-UA" sz="1000" dirty="0" err="1" smtClean="0">
                  <a:solidFill>
                    <a:schemeClr val="tx2">
                      <a:lumMod val="75000"/>
                    </a:schemeClr>
                  </a:solidFill>
                </a:rPr>
                <a:t>Краматорск</a:t>
              </a:r>
              <a:endParaRPr lang="uk-UA" sz="105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718176" y="3613732"/>
              <a:ext cx="1276415" cy="176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uk-UA" sz="1000" dirty="0" err="1" smtClean="0">
                  <a:solidFill>
                    <a:schemeClr val="tx2">
                      <a:lumMod val="75000"/>
                    </a:schemeClr>
                  </a:solidFill>
                </a:rPr>
                <a:t>Покровск</a:t>
              </a:r>
              <a:endParaRPr lang="uk-UA" sz="105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651104" y="4293299"/>
              <a:ext cx="1276415" cy="176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uk-UA" sz="1000" dirty="0" err="1" smtClean="0">
                  <a:solidFill>
                    <a:schemeClr val="tx2">
                      <a:lumMod val="75000"/>
                    </a:schemeClr>
                  </a:solidFill>
                </a:rPr>
                <a:t>Мариуполь</a:t>
              </a:r>
              <a:endParaRPr lang="uk-UA" sz="105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593964" y="4174490"/>
              <a:ext cx="936104" cy="176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000" dirty="0" smtClean="0">
                  <a:solidFill>
                    <a:schemeClr val="tx2">
                      <a:lumMod val="75000"/>
                    </a:schemeClr>
                  </a:solidFill>
                </a:rPr>
                <a:t>Кривой Рог</a:t>
              </a:r>
              <a:endParaRPr lang="uk-UA" sz="1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600056" y="4892072"/>
              <a:ext cx="936104" cy="176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000" dirty="0">
                  <a:solidFill>
                    <a:schemeClr val="tx2">
                      <a:lumMod val="75000"/>
                    </a:schemeClr>
                  </a:solidFill>
                </a:rPr>
                <a:t>Херсон</a:t>
              </a:r>
              <a:endParaRPr lang="uk-UA" sz="11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969147" y="4766681"/>
              <a:ext cx="936104" cy="176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uk-UA" sz="1000" dirty="0" err="1" smtClean="0">
                  <a:solidFill>
                    <a:schemeClr val="tx2">
                      <a:lumMod val="75000"/>
                    </a:schemeClr>
                  </a:solidFill>
                </a:rPr>
                <a:t>Николаев</a:t>
              </a:r>
              <a:endParaRPr lang="uk-UA" sz="11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673277" y="5010809"/>
              <a:ext cx="936104" cy="176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000" dirty="0">
                  <a:solidFill>
                    <a:schemeClr val="tx2">
                      <a:lumMod val="75000"/>
                    </a:schemeClr>
                  </a:solidFill>
                </a:rPr>
                <a:t>Одесса</a:t>
              </a:r>
              <a:endParaRPr lang="uk-UA" sz="105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24319" y="5200420"/>
              <a:ext cx="1864834" cy="176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uk-UA" sz="1000" dirty="0" err="1" smtClean="0">
                  <a:solidFill>
                    <a:schemeClr val="tx2">
                      <a:lumMod val="75000"/>
                    </a:schemeClr>
                  </a:solidFill>
                </a:rPr>
                <a:t>Белгород-</a:t>
              </a:r>
              <a:r>
                <a:rPr lang="ru-RU" sz="1000" dirty="0" smtClean="0">
                  <a:solidFill>
                    <a:schemeClr val="tx2">
                      <a:lumMod val="75000"/>
                    </a:schemeClr>
                  </a:solidFill>
                </a:rPr>
                <a:t>Днестровский</a:t>
              </a:r>
              <a:endParaRPr lang="uk-UA" sz="1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61749" y="5344015"/>
              <a:ext cx="936104" cy="176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uk-UA" sz="1000" dirty="0">
                  <a:solidFill>
                    <a:schemeClr val="tx2">
                      <a:lumMod val="75000"/>
                    </a:schemeClr>
                  </a:solidFill>
                </a:rPr>
                <a:t>Арциз</a:t>
              </a:r>
              <a:endParaRPr lang="uk-UA" sz="105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563557" y="5735707"/>
              <a:ext cx="936104" cy="176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uk-UA" sz="1000" dirty="0" err="1" smtClean="0">
                  <a:solidFill>
                    <a:schemeClr val="tx2">
                      <a:lumMod val="75000"/>
                    </a:schemeClr>
                  </a:solidFill>
                </a:rPr>
                <a:t>Измаил</a:t>
              </a:r>
              <a:endParaRPr lang="uk-UA" sz="105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89556" y="3129887"/>
              <a:ext cx="936104" cy="176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000" dirty="0">
                  <a:solidFill>
                    <a:schemeClr val="tx2">
                      <a:lumMod val="75000"/>
                    </a:schemeClr>
                  </a:solidFill>
                </a:rPr>
                <a:t>Хмельницкий</a:t>
              </a:r>
              <a:endParaRPr lang="uk-UA" sz="1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83210" y="2619294"/>
              <a:ext cx="936104" cy="176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000" dirty="0">
                  <a:solidFill>
                    <a:schemeClr val="tx2">
                      <a:lumMod val="75000"/>
                    </a:schemeClr>
                  </a:solidFill>
                </a:rPr>
                <a:t>Житомир</a:t>
              </a:r>
              <a:endParaRPr lang="uk-UA" sz="105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25257" y="3320857"/>
              <a:ext cx="1276415" cy="176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uk-UA" sz="1000" dirty="0" err="1" smtClean="0">
                  <a:solidFill>
                    <a:schemeClr val="tx2">
                      <a:lumMod val="75000"/>
                    </a:schemeClr>
                  </a:solidFill>
                </a:rPr>
                <a:t>Винница</a:t>
              </a:r>
              <a:endParaRPr lang="uk-UA" sz="105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891594" y="3789759"/>
              <a:ext cx="1276415" cy="176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000" dirty="0">
                  <a:solidFill>
                    <a:schemeClr val="tx2">
                      <a:lumMod val="75000"/>
                    </a:schemeClr>
                  </a:solidFill>
                </a:rPr>
                <a:t>Бершадь</a:t>
              </a:r>
              <a:endParaRPr lang="uk-UA" sz="105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704949" y="3451948"/>
              <a:ext cx="1276415" cy="176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000" dirty="0" err="1" smtClean="0">
                  <a:solidFill>
                    <a:schemeClr val="tx2">
                      <a:lumMod val="75000"/>
                    </a:schemeClr>
                  </a:solidFill>
                </a:rPr>
                <a:t>Гайсын</a:t>
              </a:r>
              <a:endParaRPr lang="uk-UA" sz="105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42132" y="4383977"/>
              <a:ext cx="1276415" cy="176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uk-UA" sz="1000" dirty="0" err="1" smtClean="0">
                  <a:solidFill>
                    <a:schemeClr val="tx2">
                      <a:lumMod val="75000"/>
                    </a:schemeClr>
                  </a:solidFill>
                </a:rPr>
                <a:t>Вознесенск</a:t>
              </a:r>
              <a:endParaRPr lang="uk-UA" sz="105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097753" y="4108431"/>
              <a:ext cx="1276415" cy="176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000" dirty="0">
                  <a:solidFill>
                    <a:schemeClr val="tx2">
                      <a:lumMod val="75000"/>
                    </a:schemeClr>
                  </a:solidFill>
                </a:rPr>
                <a:t>Первомайск</a:t>
              </a:r>
              <a:endParaRPr lang="uk-UA" sz="105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943839" y="3816223"/>
              <a:ext cx="1276415" cy="176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uk-UA" sz="1000" dirty="0" err="1" smtClean="0">
                  <a:solidFill>
                    <a:schemeClr val="tx2">
                      <a:lumMod val="75000"/>
                    </a:schemeClr>
                  </a:solidFill>
                </a:rPr>
                <a:t>Кропивницкий</a:t>
              </a:r>
              <a:endParaRPr lang="uk-UA" sz="1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404034" y="3546170"/>
              <a:ext cx="1276415" cy="176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000" dirty="0">
                  <a:solidFill>
                    <a:schemeClr val="tx2">
                      <a:lumMod val="75000"/>
                    </a:schemeClr>
                  </a:solidFill>
                </a:rPr>
                <a:t>Умань</a:t>
              </a:r>
              <a:endParaRPr lang="uk-UA" sz="105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662687" y="3451419"/>
              <a:ext cx="1276415" cy="176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uk-UA" sz="1000" dirty="0" err="1" smtClean="0">
                  <a:solidFill>
                    <a:schemeClr val="tx2">
                      <a:lumMod val="75000"/>
                    </a:schemeClr>
                  </a:solidFill>
                </a:rPr>
                <a:t>Смила</a:t>
              </a:r>
              <a:endParaRPr lang="uk-UA" sz="105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012738" y="3360448"/>
              <a:ext cx="1276415" cy="176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uk-UA" sz="1000" dirty="0" err="1" smtClean="0">
                  <a:solidFill>
                    <a:schemeClr val="tx2">
                      <a:lumMod val="75000"/>
                    </a:schemeClr>
                  </a:solidFill>
                </a:rPr>
                <a:t>Черкассы</a:t>
              </a:r>
              <a:endParaRPr lang="uk-UA" sz="105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120567" y="2981092"/>
              <a:ext cx="1276415" cy="176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000" dirty="0">
                  <a:solidFill>
                    <a:schemeClr val="tx2">
                      <a:lumMod val="75000"/>
                    </a:schemeClr>
                  </a:solidFill>
                </a:rPr>
                <a:t>Золотоноша</a:t>
              </a:r>
              <a:endParaRPr lang="uk-UA" sz="105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417173" y="4262504"/>
              <a:ext cx="3372291" cy="2323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Компания имеет более 350 сертифицированных дилеров по Украине и более 20 региональных представительств</a:t>
              </a:r>
            </a:p>
            <a:p>
              <a:endParaRPr lang="ru-RU" b="1" dirty="0"/>
            </a:p>
            <a:p>
              <a:r>
                <a:rPr lang="ru-RU" b="1" dirty="0"/>
                <a:t>Центральный офис </a:t>
              </a:r>
              <a:r>
                <a:rPr lang="ru-RU" b="1" dirty="0" smtClean="0"/>
                <a:t>в </a:t>
              </a:r>
              <a:r>
                <a:rPr lang="en-US" b="1" dirty="0" smtClean="0"/>
                <a:t> </a:t>
              </a:r>
              <a:r>
                <a:rPr lang="ru-RU" b="1" dirty="0" smtClean="0"/>
                <a:t>г. Киев</a:t>
              </a:r>
              <a:endParaRPr lang="ru-RU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857608" y="2353805"/>
              <a:ext cx="566342" cy="176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uk-UA" sz="1000" dirty="0" err="1" smtClean="0">
                  <a:solidFill>
                    <a:schemeClr val="tx2">
                      <a:lumMod val="75000"/>
                    </a:schemeClr>
                  </a:solidFill>
                </a:rPr>
                <a:t>Ровно</a:t>
              </a:r>
              <a:endParaRPr lang="uk-UA" sz="1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186727" y="4671078"/>
              <a:ext cx="936104" cy="176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uk-UA" sz="1000" dirty="0" err="1" smtClean="0">
                  <a:solidFill>
                    <a:schemeClr val="tx2">
                      <a:lumMod val="75000"/>
                    </a:schemeClr>
                  </a:solidFill>
                </a:rPr>
                <a:t>Бердянск</a:t>
              </a:r>
              <a:endParaRPr lang="uk-UA" sz="11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356140" y="4873116"/>
              <a:ext cx="936104" cy="1600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uk-UA" sz="1000" dirty="0" err="1" smtClean="0">
                  <a:solidFill>
                    <a:schemeClr val="tx2">
                      <a:lumMod val="75000"/>
                    </a:schemeClr>
                  </a:solidFill>
                </a:rPr>
                <a:t>Мелитополь</a:t>
              </a:r>
              <a:endParaRPr lang="uk-UA" sz="11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51" name="Заголовок 3"/>
          <p:cNvSpPr txBox="1">
            <a:spLocks/>
          </p:cNvSpPr>
          <p:nvPr/>
        </p:nvSpPr>
        <p:spPr>
          <a:xfrm>
            <a:off x="3779911" y="0"/>
            <a:ext cx="5364089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uk-UA" sz="2800" b="1" dirty="0" err="1">
                <a:solidFill>
                  <a:srgbClr val="C00000"/>
                </a:solidFill>
                <a:cs typeface="Arial" pitchFamily="34" charset="0"/>
              </a:rPr>
              <a:t>Сеть</a:t>
            </a:r>
            <a:r>
              <a:rPr lang="uk-UA" sz="28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uk-UA" sz="2800" b="1" dirty="0" err="1">
                <a:solidFill>
                  <a:srgbClr val="C00000"/>
                </a:solidFill>
                <a:cs typeface="Arial" pitchFamily="34" charset="0"/>
              </a:rPr>
              <a:t>представительств</a:t>
            </a:r>
            <a:r>
              <a:rPr lang="uk-UA" sz="2800" b="1" dirty="0">
                <a:solidFill>
                  <a:srgbClr val="C00000"/>
                </a:solidFill>
                <a:cs typeface="Arial" pitchFamily="34" charset="0"/>
              </a:rPr>
              <a:t> в </a:t>
            </a:r>
            <a:r>
              <a:rPr lang="uk-UA" sz="2800" b="1" dirty="0" err="1">
                <a:solidFill>
                  <a:srgbClr val="C00000"/>
                </a:solidFill>
                <a:cs typeface="Arial" pitchFamily="34" charset="0"/>
              </a:rPr>
              <a:t>Украине</a:t>
            </a:r>
            <a:endParaRPr lang="uk-UA" sz="2800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19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3"/>
          <p:cNvSpPr txBox="1">
            <a:spLocks/>
          </p:cNvSpPr>
          <p:nvPr/>
        </p:nvSpPr>
        <p:spPr>
          <a:xfrm>
            <a:off x="107504" y="4293096"/>
            <a:ext cx="899998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ru-RU" sz="220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1" y="1015416"/>
            <a:ext cx="5184577" cy="504991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3779911" y="0"/>
            <a:ext cx="5364089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uk-UA" sz="2800" b="1" dirty="0" err="1" smtClean="0">
                <a:solidFill>
                  <a:srgbClr val="C00000"/>
                </a:solidFill>
                <a:cs typeface="Arial" pitchFamily="34" charset="0"/>
              </a:rPr>
              <a:t>Производство</a:t>
            </a:r>
            <a:endParaRPr lang="uk-UA" sz="28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356347"/>
            <a:ext cx="36294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b="1" dirty="0"/>
              <a:t>Производство расположено в г</a:t>
            </a:r>
            <a:r>
              <a:rPr lang="ru-RU" sz="2000" b="1" dirty="0" smtClean="0"/>
              <a:t>. </a:t>
            </a:r>
            <a:r>
              <a:rPr lang="ru-RU" sz="2000" b="1" dirty="0"/>
              <a:t>Киеве, Одессе, Хмельницком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000" b="1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/>
              <a:t>Площадь - более 10 000 м2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000" b="1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/>
              <a:t>Мощность - более 600 000 м2 / месяц (август 2017)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000" b="1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/>
              <a:t>Годовой объем переработки стали - более 20 000 тонн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000" b="1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/>
              <a:t>Установлено - около 40 современных линий профилирования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03512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486D05A-2135-4B4F-86C2-02E86660B4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048"/>
          <a:stretch/>
        </p:blipFill>
        <p:spPr>
          <a:xfrm>
            <a:off x="334788" y="2249816"/>
            <a:ext cx="8637563" cy="1336222"/>
          </a:xfrm>
          <a:prstGeom prst="rect">
            <a:avLst/>
          </a:prstGeom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3779911" y="0"/>
            <a:ext cx="5364089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uk-UA" sz="2800" b="1" dirty="0" err="1">
                <a:solidFill>
                  <a:srgbClr val="C00000"/>
                </a:solidFill>
                <a:cs typeface="Arial" pitchFamily="34" charset="0"/>
              </a:rPr>
              <a:t>Продукция</a:t>
            </a:r>
            <a:r>
              <a:rPr lang="uk-UA" sz="2800" b="1" dirty="0">
                <a:solidFill>
                  <a:srgbClr val="C00000"/>
                </a:solidFill>
                <a:cs typeface="Arial" pitchFamily="34" charset="0"/>
              </a:rPr>
              <a:t> и услуги</a:t>
            </a:r>
            <a:endParaRPr lang="uk-UA" sz="2800" dirty="0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60AC49A-276C-4439-87AF-751E01D0E3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0F0EE"/>
              </a:clrFrom>
              <a:clrTo>
                <a:srgbClr val="F0F0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551"/>
          <a:stretch/>
        </p:blipFill>
        <p:spPr>
          <a:xfrm>
            <a:off x="221040" y="4555568"/>
            <a:ext cx="8844169" cy="1494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513" y="866698"/>
            <a:ext cx="8892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«СТАЛЕКС» - ЗАВОД-ПРОИЗВОДИТЕЛЬ ПРОФИЛИРОВАННЫХ МАТЕРИАЛОВ ИЗ СТАЛИ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899" y="1132667"/>
            <a:ext cx="8656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Группа компаний «</a:t>
            </a:r>
            <a:r>
              <a:rPr lang="ru-RU" sz="1600" dirty="0" err="1"/>
              <a:t>Сталекс</a:t>
            </a:r>
            <a:r>
              <a:rPr lang="ru-RU" sz="1600" dirty="0"/>
              <a:t>» - лидер рынка по производству профилированной продукции для строительства</a:t>
            </a:r>
            <a:r>
              <a:rPr lang="ru-RU" sz="1600" dirty="0" smtClean="0"/>
              <a:t>. Неоспоримым </a:t>
            </a:r>
            <a:r>
              <a:rPr lang="ru-RU" sz="1600" dirty="0"/>
              <a:t>преимуществом компании является собственное современное производство, укомплектованное линейкой мощного оборудования, позволяет выпускать широкий ассортимент </a:t>
            </a:r>
            <a:r>
              <a:rPr lang="ru-RU" sz="1600" dirty="0" err="1"/>
              <a:t>металлочерепицы</a:t>
            </a:r>
            <a:r>
              <a:rPr lang="ru-RU" sz="1600" dirty="0"/>
              <a:t>, </a:t>
            </a:r>
            <a:r>
              <a:rPr lang="ru-RU" sz="1600" dirty="0" err="1"/>
              <a:t>профнастила</a:t>
            </a:r>
            <a:r>
              <a:rPr lang="ru-RU" sz="1600" dirty="0"/>
              <a:t> и различных фасадных </a:t>
            </a:r>
            <a:r>
              <a:rPr lang="ru-RU" sz="1600" dirty="0" smtClean="0"/>
              <a:t>материалов.</a:t>
            </a:r>
            <a:endParaRPr lang="uk-UA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42739" y="3514479"/>
            <a:ext cx="1509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C00000"/>
                </a:solidFill>
              </a:rPr>
              <a:t>МЕТАЛЛОЧЕРЕПИЦА</a:t>
            </a:r>
            <a:endParaRPr lang="uk-UA" sz="11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419" y="3664775"/>
            <a:ext cx="1296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Наибольший ассортимент-</a:t>
            </a:r>
            <a:endParaRPr lang="ru-RU" sz="1200" dirty="0"/>
          </a:p>
          <a:p>
            <a:pPr algn="ctr"/>
            <a:r>
              <a:rPr lang="ru-RU" sz="1200" dirty="0"/>
              <a:t>6 типов </a:t>
            </a:r>
            <a:r>
              <a:rPr lang="ru-RU" sz="1200" dirty="0" smtClean="0"/>
              <a:t>профиля.</a:t>
            </a:r>
            <a:endParaRPr lang="uk-UA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001066" y="3514479"/>
            <a:ext cx="10554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 smtClean="0">
                <a:solidFill>
                  <a:srgbClr val="C00000"/>
                </a:solidFill>
              </a:rPr>
              <a:t>ПРОФНАСТИЛ</a:t>
            </a:r>
            <a:endParaRPr lang="uk-UA" sz="11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1101" y="3664775"/>
            <a:ext cx="1343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П</a:t>
            </a:r>
            <a:r>
              <a:rPr lang="ru-RU" sz="1200" dirty="0" smtClean="0"/>
              <a:t>роизводство профилированного настила (свыше 15 типов).</a:t>
            </a:r>
            <a:endParaRPr lang="uk-UA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212821" y="3513703"/>
            <a:ext cx="1509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C00000"/>
                </a:solidFill>
              </a:rPr>
              <a:t>МЕТАЛЛОСАЙДИНГ</a:t>
            </a:r>
            <a:endParaRPr lang="uk-UA" sz="11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99452" y="3663999"/>
            <a:ext cx="1354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Производство </a:t>
            </a:r>
            <a:r>
              <a:rPr lang="ru-RU" sz="1200" dirty="0" err="1" smtClean="0"/>
              <a:t>металлосайдинга</a:t>
            </a:r>
            <a:endParaRPr lang="ru-RU" sz="1200" dirty="0" smtClean="0"/>
          </a:p>
          <a:p>
            <a:pPr algn="ctr"/>
            <a:r>
              <a:rPr lang="uk-UA" sz="1200" dirty="0" smtClean="0"/>
              <a:t>«</a:t>
            </a:r>
            <a:r>
              <a:rPr lang="uk-UA" sz="1200" dirty="0" err="1" smtClean="0"/>
              <a:t>Стальбрус</a:t>
            </a:r>
            <a:r>
              <a:rPr lang="uk-UA" sz="1200" dirty="0" smtClean="0"/>
              <a:t>» и «</a:t>
            </a:r>
            <a:r>
              <a:rPr lang="uk-UA" sz="1200" dirty="0" err="1" smtClean="0"/>
              <a:t>Стальпанель</a:t>
            </a:r>
            <a:r>
              <a:rPr lang="uk-UA" sz="1200" dirty="0" smtClean="0"/>
              <a:t>».</a:t>
            </a:r>
            <a:endParaRPr lang="uk-UA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754438" y="3516514"/>
            <a:ext cx="1509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C00000"/>
                </a:solidFill>
              </a:rPr>
              <a:t>ЕВРОШТАКЕТНИК</a:t>
            </a:r>
            <a:endParaRPr lang="uk-UA" sz="11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4098" y="3666810"/>
            <a:ext cx="1456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Производство</a:t>
            </a:r>
          </a:p>
          <a:p>
            <a:pPr algn="ctr"/>
            <a:r>
              <a:rPr lang="ru-RU" sz="1200" dirty="0" smtClean="0"/>
              <a:t>системы </a:t>
            </a:r>
            <a:r>
              <a:rPr lang="ru-RU" sz="1200" dirty="0" err="1" smtClean="0"/>
              <a:t>оргаждения</a:t>
            </a:r>
            <a:endParaRPr lang="ru-RU" sz="1200" dirty="0" smtClean="0"/>
          </a:p>
          <a:p>
            <a:pPr algn="ctr"/>
            <a:r>
              <a:rPr lang="ru-RU" sz="1200" dirty="0" smtClean="0"/>
              <a:t>«</a:t>
            </a:r>
            <a:r>
              <a:rPr lang="ru-RU" sz="1200" dirty="0" err="1" smtClean="0"/>
              <a:t>Евроштакентик</a:t>
            </a:r>
            <a:r>
              <a:rPr lang="ru-RU" sz="1200" dirty="0" smtClean="0"/>
              <a:t>».</a:t>
            </a:r>
            <a:endParaRPr lang="uk-UA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059782" y="3516514"/>
            <a:ext cx="15099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</a:rPr>
              <a:t>ВОДОСТОЧНАЯ СИСТЕМА</a:t>
            </a:r>
            <a:endParaRPr lang="uk-UA" sz="11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0266" y="3817879"/>
            <a:ext cx="1399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Стальные и ПВХ от ведущих мировых</a:t>
            </a:r>
          </a:p>
          <a:p>
            <a:pPr algn="ctr"/>
            <a:r>
              <a:rPr lang="ru-RU" sz="1200" dirty="0"/>
              <a:t>производителей.</a:t>
            </a:r>
            <a:endParaRPr lang="uk-UA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7459877" y="3513703"/>
            <a:ext cx="1509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</a:rPr>
              <a:t>СОФИТЫ</a:t>
            </a:r>
            <a:endParaRPr lang="uk-UA" sz="11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94214" y="3663999"/>
            <a:ext cx="1296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Софиты </a:t>
            </a:r>
            <a:r>
              <a:rPr lang="ru-RU" sz="1200" dirty="0"/>
              <a:t>для </a:t>
            </a:r>
            <a:r>
              <a:rPr lang="ru-RU" sz="1200" dirty="0" smtClean="0"/>
              <a:t>навесов </a:t>
            </a:r>
            <a:r>
              <a:rPr lang="ru-RU" sz="1200" dirty="0"/>
              <a:t>от европейских </a:t>
            </a:r>
            <a:r>
              <a:rPr lang="ru-RU" sz="1200" dirty="0" smtClean="0"/>
              <a:t>производителей.</a:t>
            </a:r>
            <a:endParaRPr lang="uk-UA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731520" y="5988660"/>
            <a:ext cx="1932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Проектирование</a:t>
            </a:r>
          </a:p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зданий и сооружений</a:t>
            </a:r>
            <a:endParaRPr lang="uk-UA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39834" y="5983786"/>
            <a:ext cx="2090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Доставка продукции по</a:t>
            </a:r>
          </a:p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всей территории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Украины</a:t>
            </a:r>
            <a:endParaRPr lang="uk-UA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95417" y="5986440"/>
            <a:ext cx="2147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Монтаж или шеф-монтаж (авторский надзор)</a:t>
            </a:r>
            <a:endParaRPr lang="uk-UA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92520" y="5981144"/>
            <a:ext cx="2147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зготовление и монтаж металлоконструкций</a:t>
            </a:r>
            <a:endParaRPr lang="uk-UA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7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248149" y="0"/>
            <a:ext cx="5514975" cy="809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3200" dirty="0" smtClean="0">
                <a:solidFill>
                  <a:srgbClr val="C00000"/>
                </a:solidFill>
                <a:cs typeface="Arial" pitchFamily="34" charset="0"/>
              </a:rPr>
              <a:t>Сырье</a:t>
            </a:r>
            <a:endParaRPr lang="uk-UA" sz="3200" dirty="0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" y="891766"/>
            <a:ext cx="9103656" cy="555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7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7" t="12263" r="2313" b="68885"/>
          <a:stretch/>
        </p:blipFill>
        <p:spPr bwMode="auto">
          <a:xfrm>
            <a:off x="204716" y="956588"/>
            <a:ext cx="8939284" cy="2494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3779911" y="0"/>
            <a:ext cx="5364089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uk-UA" sz="2800" b="1" dirty="0" err="1" smtClean="0">
                <a:solidFill>
                  <a:srgbClr val="C00000"/>
                </a:solidFill>
                <a:cs typeface="Arial" pitchFamily="34" charset="0"/>
              </a:rPr>
              <a:t>Металлочерепица</a:t>
            </a:r>
            <a:endParaRPr lang="uk-UA" sz="2800" dirty="0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7" t="32614" r="2313" b="48427"/>
          <a:stretch/>
        </p:blipFill>
        <p:spPr bwMode="auto">
          <a:xfrm>
            <a:off x="204716" y="3769742"/>
            <a:ext cx="8939284" cy="2508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80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"/>
          <a:stretch/>
        </p:blipFill>
        <p:spPr>
          <a:xfrm>
            <a:off x="111320" y="922350"/>
            <a:ext cx="8969071" cy="5497137"/>
          </a:xfrm>
          <a:prstGeom prst="rect">
            <a:avLst/>
          </a:prstGeom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3779911" y="0"/>
            <a:ext cx="5364089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uk-UA" sz="2800" b="1" dirty="0" err="1" smtClean="0">
                <a:solidFill>
                  <a:srgbClr val="C00000"/>
                </a:solidFill>
                <a:cs typeface="Arial" pitchFamily="34" charset="0"/>
              </a:rPr>
              <a:t>Профилированые</a:t>
            </a:r>
            <a:r>
              <a:rPr lang="uk-UA" sz="2800" b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uk-UA" sz="2800" b="1" dirty="0" err="1" smtClean="0">
                <a:solidFill>
                  <a:srgbClr val="C00000"/>
                </a:solidFill>
                <a:cs typeface="Arial" pitchFamily="34" charset="0"/>
              </a:rPr>
              <a:t>листы</a:t>
            </a:r>
            <a:endParaRPr lang="uk-UA" sz="28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605" y="85357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С-8</a:t>
            </a:r>
            <a:endParaRPr lang="uk-UA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7801" y="214302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С-15а</a:t>
            </a:r>
            <a:endParaRPr lang="uk-UA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3948" y="358220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С-18б</a:t>
            </a:r>
            <a:endParaRPr lang="uk-UA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0340" y="502271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Н-35а</a:t>
            </a:r>
            <a:endParaRPr lang="uk-UA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95602" y="857694"/>
            <a:ext cx="1090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С-12а</a:t>
            </a:r>
            <a:endParaRPr lang="uk-UA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03553" y="2147135"/>
            <a:ext cx="1090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С-15б</a:t>
            </a:r>
            <a:endParaRPr lang="uk-UA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79700" y="3586318"/>
            <a:ext cx="1090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С-20а</a:t>
            </a:r>
            <a:endParaRPr lang="uk-UA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16092" y="5026828"/>
            <a:ext cx="1090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Н-35б</a:t>
            </a:r>
            <a:endParaRPr lang="uk-UA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282627" y="861809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С-12б</a:t>
            </a:r>
            <a:endParaRPr lang="uk-UA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314431" y="215125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С-18а</a:t>
            </a:r>
            <a:endParaRPr lang="uk-UA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290578" y="359043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С-20б</a:t>
            </a:r>
            <a:endParaRPr lang="uk-UA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226970" y="503094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Н-44</a:t>
            </a:r>
            <a:endParaRPr lang="uk-UA" sz="1400" b="1" dirty="0"/>
          </a:p>
        </p:txBody>
      </p:sp>
    </p:spTree>
    <p:extLst>
      <p:ext uri="{BB962C8B-B14F-4D97-AF65-F5344CB8AC3E}">
        <p14:creationId xmlns:p14="http://schemas.microsoft.com/office/powerpoint/2010/main" val="171964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51520" y="6309320"/>
            <a:ext cx="2133600" cy="365125"/>
          </a:xfrm>
        </p:spPr>
        <p:txBody>
          <a:bodyPr/>
          <a:lstStyle/>
          <a:p>
            <a:pPr algn="l"/>
            <a:fld id="{B19B0651-EE4F-4900-A07F-96A6BFA9D0F0}" type="slidenum">
              <a:rPr lang="ru-RU" smtClean="0"/>
              <a:pPr algn="l"/>
              <a:t>9</a:t>
            </a:fld>
            <a:endParaRPr lang="ru-RU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779911" y="0"/>
            <a:ext cx="5364089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800" b="1" dirty="0" smtClean="0">
                <a:solidFill>
                  <a:srgbClr val="C00000"/>
                </a:solidFill>
                <a:cs typeface="Arial" pitchFamily="34" charset="0"/>
              </a:rPr>
              <a:t>Несущие профили</a:t>
            </a:r>
            <a:endParaRPr lang="uk-UA" sz="2800" dirty="0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7" y="908720"/>
            <a:ext cx="8892478" cy="55690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3688" y="79664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Н-60</a:t>
            </a:r>
            <a:endParaRPr lang="uk-UA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300192" y="80021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Н-75</a:t>
            </a:r>
            <a:endParaRPr lang="uk-UA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63688" y="414908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Н-85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268740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5589</TotalTime>
  <Words>780</Words>
  <Application>Microsoft Office PowerPoint</Application>
  <PresentationFormat>Экран (4:3)</PresentationFormat>
  <Paragraphs>185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Профиль компании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Лискович Алена</dc:creator>
  <cp:lastModifiedBy>User</cp:lastModifiedBy>
  <cp:revision>368</cp:revision>
  <dcterms:created xsi:type="dcterms:W3CDTF">2015-02-20T12:45:40Z</dcterms:created>
  <dcterms:modified xsi:type="dcterms:W3CDTF">2017-09-19T12:11:29Z</dcterms:modified>
</cp:coreProperties>
</file>